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4"/>
  </p:sldMasterIdLst>
  <p:notesMasterIdLst>
    <p:notesMasterId r:id="rId18"/>
  </p:notesMasterIdLst>
  <p:sldIdLst>
    <p:sldId id="256" r:id="rId5"/>
    <p:sldId id="257" r:id="rId6"/>
    <p:sldId id="277" r:id="rId7"/>
    <p:sldId id="279" r:id="rId8"/>
    <p:sldId id="258" r:id="rId9"/>
    <p:sldId id="278" r:id="rId10"/>
    <p:sldId id="270" r:id="rId11"/>
    <p:sldId id="274" r:id="rId12"/>
    <p:sldId id="259" r:id="rId13"/>
    <p:sldId id="280" r:id="rId14"/>
    <p:sldId id="266" r:id="rId15"/>
    <p:sldId id="265" r:id="rId16"/>
    <p:sldId id="273"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935" autoAdjust="0"/>
  </p:normalViewPr>
  <p:slideViewPr>
    <p:cSldViewPr snapToGrid="0">
      <p:cViewPr varScale="1">
        <p:scale>
          <a:sx n="68" d="100"/>
          <a:sy n="68" d="100"/>
        </p:scale>
        <p:origin x="12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13D735E0-5286-4419-B5B5-0EA75BCBCC59}" type="datetimeFigureOut">
              <a:rPr lang="en-GB" smtClean="0"/>
              <a:t>28/03/2025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9997300-646A-4250-B020-2201DD976FF1}" type="slidenum">
              <a:rPr lang="en-GB" smtClean="0"/>
              <a:t>‹#›</a:t>
            </a:fld>
            <a:endParaRPr lang="en-GB"/>
          </a:p>
        </p:txBody>
      </p:sp>
    </p:spTree>
    <p:extLst>
      <p:ext uri="{BB962C8B-B14F-4D97-AF65-F5344CB8AC3E}">
        <p14:creationId xmlns:p14="http://schemas.microsoft.com/office/powerpoint/2010/main" val="350855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KP</a:t>
            </a:r>
          </a:p>
        </p:txBody>
      </p:sp>
      <p:sp>
        <p:nvSpPr>
          <p:cNvPr id="4" name="Slide Number Placeholder 3"/>
          <p:cNvSpPr>
            <a:spLocks noGrp="1"/>
          </p:cNvSpPr>
          <p:nvPr>
            <p:ph type="sldNum" sz="quarter" idx="5"/>
          </p:nvPr>
        </p:nvSpPr>
        <p:spPr/>
        <p:txBody>
          <a:bodyPr/>
          <a:lstStyle/>
          <a:p>
            <a:fld id="{09997300-646A-4250-B020-2201DD976FF1}" type="slidenum">
              <a:rPr lang="en-GB" smtClean="0"/>
              <a:t>1</a:t>
            </a:fld>
            <a:endParaRPr lang="en-GB"/>
          </a:p>
        </p:txBody>
      </p:sp>
    </p:spTree>
    <p:extLst>
      <p:ext uri="{BB962C8B-B14F-4D97-AF65-F5344CB8AC3E}">
        <p14:creationId xmlns:p14="http://schemas.microsoft.com/office/powerpoint/2010/main" val="2682981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a:t>
            </a:r>
          </a:p>
        </p:txBody>
      </p:sp>
      <p:sp>
        <p:nvSpPr>
          <p:cNvPr id="4" name="Slide Number Placeholder 3"/>
          <p:cNvSpPr>
            <a:spLocks noGrp="1"/>
          </p:cNvSpPr>
          <p:nvPr>
            <p:ph type="sldNum" sz="quarter" idx="5"/>
          </p:nvPr>
        </p:nvSpPr>
        <p:spPr/>
        <p:txBody>
          <a:bodyPr/>
          <a:lstStyle/>
          <a:p>
            <a:fld id="{09997300-646A-4250-B020-2201DD976FF1}" type="slidenum">
              <a:rPr lang="en-GB" smtClean="0"/>
              <a:t>10</a:t>
            </a:fld>
            <a:endParaRPr lang="en-GB"/>
          </a:p>
        </p:txBody>
      </p:sp>
    </p:spTree>
    <p:extLst>
      <p:ext uri="{BB962C8B-B14F-4D97-AF65-F5344CB8AC3E}">
        <p14:creationId xmlns:p14="http://schemas.microsoft.com/office/powerpoint/2010/main" val="2474443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p:txBody>
      </p:sp>
      <p:sp>
        <p:nvSpPr>
          <p:cNvPr id="4" name="Slide Number Placeholder 3"/>
          <p:cNvSpPr>
            <a:spLocks noGrp="1"/>
          </p:cNvSpPr>
          <p:nvPr>
            <p:ph type="sldNum" sz="quarter" idx="5"/>
          </p:nvPr>
        </p:nvSpPr>
        <p:spPr/>
        <p:txBody>
          <a:bodyPr/>
          <a:lstStyle/>
          <a:p>
            <a:fld id="{09997300-646A-4250-B020-2201DD976FF1}" type="slidenum">
              <a:rPr lang="en-GB" smtClean="0"/>
              <a:t>11</a:t>
            </a:fld>
            <a:endParaRPr lang="en-GB"/>
          </a:p>
        </p:txBody>
      </p:sp>
    </p:spTree>
    <p:extLst>
      <p:ext uri="{BB962C8B-B14F-4D97-AF65-F5344CB8AC3E}">
        <p14:creationId xmlns:p14="http://schemas.microsoft.com/office/powerpoint/2010/main" val="220509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KP</a:t>
            </a:r>
          </a:p>
        </p:txBody>
      </p:sp>
      <p:sp>
        <p:nvSpPr>
          <p:cNvPr id="4" name="Slide Number Placeholder 3"/>
          <p:cNvSpPr>
            <a:spLocks noGrp="1"/>
          </p:cNvSpPr>
          <p:nvPr>
            <p:ph type="sldNum" sz="quarter" idx="5"/>
          </p:nvPr>
        </p:nvSpPr>
        <p:spPr/>
        <p:txBody>
          <a:bodyPr/>
          <a:lstStyle/>
          <a:p>
            <a:fld id="{09997300-646A-4250-B020-2201DD976FF1}" type="slidenum">
              <a:rPr lang="en-GB" smtClean="0"/>
              <a:t>12</a:t>
            </a:fld>
            <a:endParaRPr lang="en-GB"/>
          </a:p>
        </p:txBody>
      </p:sp>
    </p:spTree>
    <p:extLst>
      <p:ext uri="{BB962C8B-B14F-4D97-AF65-F5344CB8AC3E}">
        <p14:creationId xmlns:p14="http://schemas.microsoft.com/office/powerpoint/2010/main" val="3502489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KP/ CA / JH</a:t>
            </a:r>
          </a:p>
        </p:txBody>
      </p:sp>
      <p:sp>
        <p:nvSpPr>
          <p:cNvPr id="4" name="Slide Number Placeholder 3"/>
          <p:cNvSpPr>
            <a:spLocks noGrp="1"/>
          </p:cNvSpPr>
          <p:nvPr>
            <p:ph type="sldNum" sz="quarter" idx="5"/>
          </p:nvPr>
        </p:nvSpPr>
        <p:spPr/>
        <p:txBody>
          <a:bodyPr/>
          <a:lstStyle/>
          <a:p>
            <a:fld id="{09997300-646A-4250-B020-2201DD976FF1}" type="slidenum">
              <a:rPr lang="en-GB" smtClean="0"/>
              <a:t>13</a:t>
            </a:fld>
            <a:endParaRPr lang="en-GB"/>
          </a:p>
        </p:txBody>
      </p:sp>
    </p:spTree>
    <p:extLst>
      <p:ext uri="{BB962C8B-B14F-4D97-AF65-F5344CB8AC3E}">
        <p14:creationId xmlns:p14="http://schemas.microsoft.com/office/powerpoint/2010/main" val="320662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Kp</a:t>
            </a:r>
            <a:endParaRPr lang="en-GB" dirty="0"/>
          </a:p>
        </p:txBody>
      </p:sp>
      <p:sp>
        <p:nvSpPr>
          <p:cNvPr id="4" name="Slide Number Placeholder 3"/>
          <p:cNvSpPr>
            <a:spLocks noGrp="1"/>
          </p:cNvSpPr>
          <p:nvPr>
            <p:ph type="sldNum" sz="quarter" idx="5"/>
          </p:nvPr>
        </p:nvSpPr>
        <p:spPr/>
        <p:txBody>
          <a:bodyPr/>
          <a:lstStyle/>
          <a:p>
            <a:fld id="{09997300-646A-4250-B020-2201DD976FF1}" type="slidenum">
              <a:rPr lang="en-GB" smtClean="0"/>
              <a:t>2</a:t>
            </a:fld>
            <a:endParaRPr lang="en-GB"/>
          </a:p>
        </p:txBody>
      </p:sp>
    </p:spTree>
    <p:extLst>
      <p:ext uri="{BB962C8B-B14F-4D97-AF65-F5344CB8AC3E}">
        <p14:creationId xmlns:p14="http://schemas.microsoft.com/office/powerpoint/2010/main" val="4208064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KP</a:t>
            </a:r>
          </a:p>
        </p:txBody>
      </p:sp>
      <p:sp>
        <p:nvSpPr>
          <p:cNvPr id="4" name="Slide Number Placeholder 3"/>
          <p:cNvSpPr>
            <a:spLocks noGrp="1"/>
          </p:cNvSpPr>
          <p:nvPr>
            <p:ph type="sldNum" sz="quarter" idx="5"/>
          </p:nvPr>
        </p:nvSpPr>
        <p:spPr/>
        <p:txBody>
          <a:bodyPr/>
          <a:lstStyle/>
          <a:p>
            <a:fld id="{09997300-646A-4250-B020-2201DD976FF1}" type="slidenum">
              <a:rPr lang="en-GB" smtClean="0"/>
              <a:t>3</a:t>
            </a:fld>
            <a:endParaRPr lang="en-GB"/>
          </a:p>
        </p:txBody>
      </p:sp>
    </p:spTree>
    <p:extLst>
      <p:ext uri="{BB962C8B-B14F-4D97-AF65-F5344CB8AC3E}">
        <p14:creationId xmlns:p14="http://schemas.microsoft.com/office/powerpoint/2010/main" val="61154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p:txBody>
      </p:sp>
      <p:sp>
        <p:nvSpPr>
          <p:cNvPr id="4" name="Slide Number Placeholder 3"/>
          <p:cNvSpPr>
            <a:spLocks noGrp="1"/>
          </p:cNvSpPr>
          <p:nvPr>
            <p:ph type="sldNum" sz="quarter" idx="5"/>
          </p:nvPr>
        </p:nvSpPr>
        <p:spPr/>
        <p:txBody>
          <a:bodyPr/>
          <a:lstStyle/>
          <a:p>
            <a:fld id="{09997300-646A-4250-B020-2201DD976FF1}" type="slidenum">
              <a:rPr lang="en-GB" smtClean="0"/>
              <a:t>4</a:t>
            </a:fld>
            <a:endParaRPr lang="en-GB"/>
          </a:p>
        </p:txBody>
      </p:sp>
    </p:spTree>
    <p:extLst>
      <p:ext uri="{BB962C8B-B14F-4D97-AF65-F5344CB8AC3E}">
        <p14:creationId xmlns:p14="http://schemas.microsoft.com/office/powerpoint/2010/main" val="34749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a:t>
            </a:r>
          </a:p>
        </p:txBody>
      </p:sp>
      <p:sp>
        <p:nvSpPr>
          <p:cNvPr id="4" name="Slide Number Placeholder 3"/>
          <p:cNvSpPr>
            <a:spLocks noGrp="1"/>
          </p:cNvSpPr>
          <p:nvPr>
            <p:ph type="sldNum" sz="quarter" idx="5"/>
          </p:nvPr>
        </p:nvSpPr>
        <p:spPr/>
        <p:txBody>
          <a:bodyPr/>
          <a:lstStyle/>
          <a:p>
            <a:fld id="{09997300-646A-4250-B020-2201DD976FF1}" type="slidenum">
              <a:rPr lang="en-GB" smtClean="0"/>
              <a:t>5</a:t>
            </a:fld>
            <a:endParaRPr lang="en-GB"/>
          </a:p>
        </p:txBody>
      </p:sp>
    </p:spTree>
    <p:extLst>
      <p:ext uri="{BB962C8B-B14F-4D97-AF65-F5344CB8AC3E}">
        <p14:creationId xmlns:p14="http://schemas.microsoft.com/office/powerpoint/2010/main" val="2607080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a:t>
            </a:r>
          </a:p>
        </p:txBody>
      </p:sp>
      <p:sp>
        <p:nvSpPr>
          <p:cNvPr id="4" name="Slide Number Placeholder 3"/>
          <p:cNvSpPr>
            <a:spLocks noGrp="1"/>
          </p:cNvSpPr>
          <p:nvPr>
            <p:ph type="sldNum" sz="quarter" idx="5"/>
          </p:nvPr>
        </p:nvSpPr>
        <p:spPr/>
        <p:txBody>
          <a:bodyPr/>
          <a:lstStyle/>
          <a:p>
            <a:fld id="{09997300-646A-4250-B020-2201DD976FF1}" type="slidenum">
              <a:rPr lang="en-GB" smtClean="0"/>
              <a:t>6</a:t>
            </a:fld>
            <a:endParaRPr lang="en-GB"/>
          </a:p>
        </p:txBody>
      </p:sp>
    </p:spTree>
    <p:extLst>
      <p:ext uri="{BB962C8B-B14F-4D97-AF65-F5344CB8AC3E}">
        <p14:creationId xmlns:p14="http://schemas.microsoft.com/office/powerpoint/2010/main" val="162546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p:txBody>
      </p:sp>
      <p:sp>
        <p:nvSpPr>
          <p:cNvPr id="4" name="Slide Number Placeholder 3"/>
          <p:cNvSpPr>
            <a:spLocks noGrp="1"/>
          </p:cNvSpPr>
          <p:nvPr>
            <p:ph type="sldNum" sz="quarter" idx="5"/>
          </p:nvPr>
        </p:nvSpPr>
        <p:spPr/>
        <p:txBody>
          <a:bodyPr/>
          <a:lstStyle/>
          <a:p>
            <a:fld id="{09997300-646A-4250-B020-2201DD976FF1}" type="slidenum">
              <a:rPr lang="en-GB" smtClean="0"/>
              <a:t>7</a:t>
            </a:fld>
            <a:endParaRPr lang="en-GB"/>
          </a:p>
        </p:txBody>
      </p:sp>
    </p:spTree>
    <p:extLst>
      <p:ext uri="{BB962C8B-B14F-4D97-AF65-F5344CB8AC3E}">
        <p14:creationId xmlns:p14="http://schemas.microsoft.com/office/powerpoint/2010/main" val="3274724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JH</a:t>
            </a:r>
          </a:p>
        </p:txBody>
      </p:sp>
      <p:sp>
        <p:nvSpPr>
          <p:cNvPr id="4" name="Slide Number Placeholder 3"/>
          <p:cNvSpPr>
            <a:spLocks noGrp="1"/>
          </p:cNvSpPr>
          <p:nvPr>
            <p:ph type="sldNum" sz="quarter" idx="5"/>
          </p:nvPr>
        </p:nvSpPr>
        <p:spPr/>
        <p:txBody>
          <a:bodyPr/>
          <a:lstStyle/>
          <a:p>
            <a:fld id="{09997300-646A-4250-B020-2201DD976FF1}" type="slidenum">
              <a:rPr lang="en-GB" smtClean="0"/>
              <a:t>8</a:t>
            </a:fld>
            <a:endParaRPr lang="en-GB"/>
          </a:p>
        </p:txBody>
      </p:sp>
    </p:spTree>
    <p:extLst>
      <p:ext uri="{BB962C8B-B14F-4D97-AF65-F5344CB8AC3E}">
        <p14:creationId xmlns:p14="http://schemas.microsoft.com/office/powerpoint/2010/main" val="83737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KP</a:t>
            </a:r>
          </a:p>
        </p:txBody>
      </p:sp>
      <p:sp>
        <p:nvSpPr>
          <p:cNvPr id="4" name="Slide Number Placeholder 3"/>
          <p:cNvSpPr>
            <a:spLocks noGrp="1"/>
          </p:cNvSpPr>
          <p:nvPr>
            <p:ph type="sldNum" sz="quarter" idx="5"/>
          </p:nvPr>
        </p:nvSpPr>
        <p:spPr/>
        <p:txBody>
          <a:bodyPr/>
          <a:lstStyle/>
          <a:p>
            <a:fld id="{09997300-646A-4250-B020-2201DD976FF1}" type="slidenum">
              <a:rPr lang="en-GB" smtClean="0"/>
              <a:t>9</a:t>
            </a:fld>
            <a:endParaRPr lang="en-GB"/>
          </a:p>
        </p:txBody>
      </p:sp>
    </p:spTree>
    <p:extLst>
      <p:ext uri="{BB962C8B-B14F-4D97-AF65-F5344CB8AC3E}">
        <p14:creationId xmlns:p14="http://schemas.microsoft.com/office/powerpoint/2010/main" val="1499289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3D55F9-11A3-4523-8F38-6BA37933791A}" type="datetime1">
              <a:rPr lang="en-US" smtClean="0"/>
              <a:t>3/28/2025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62682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E757A-3EC2-4683-9080-1A460C37C843}" type="datetime1">
              <a:rPr lang="en-US" smtClean="0"/>
              <a:t>3/28/2025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466898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C8096C-64ED-4153-A483-5C02E44AD5C3}" type="datetime1">
              <a:rPr lang="en-US" smtClean="0"/>
              <a:t>3/28/2025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1913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B9D56B-6EBE-4E5F-99D9-2A3DBDF37D0A}" type="datetime1">
              <a:rPr lang="en-US" smtClean="0"/>
              <a:t>3/28/2025</a:t>
            </a:fld>
            <a:endParaRPr lang="en-US"/>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0878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33F3CA-C7E3-432D-9282-18F13836509A}" type="datetime1">
              <a:rPr lang="en-US" smtClean="0"/>
              <a:t>3/28/2025</a:t>
            </a:fld>
            <a:endParaRPr lang="en-US" dirty="0"/>
          </a:p>
        </p:txBody>
      </p:sp>
      <p:sp>
        <p:nvSpPr>
          <p:cNvPr id="5" name="Footer Placeholder 4"/>
          <p:cNvSpPr>
            <a:spLocks noGrp="1"/>
          </p:cNvSpPr>
          <p:nvPr>
            <p:ph type="ftr" sz="quarter" idx="11"/>
          </p:nvPr>
        </p:nvSpPr>
        <p:spPr/>
        <p:txBody>
          <a:bodyPr/>
          <a:lstStyle/>
          <a:p>
            <a:r>
              <a:rPr lang="en-US"/>
              <a:t>Sample Footer Text</a:t>
            </a:r>
          </a:p>
        </p:txBody>
      </p:sp>
      <p:sp>
        <p:nvSpPr>
          <p:cNvPr id="6" name="Slide Number Placeholder 5"/>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1539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BE9C62-1337-40B8-BA50-E9F4861DB4BC}" type="datetime1">
              <a:rPr lang="en-US" smtClean="0"/>
              <a:t>3/28/2025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308263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C195EB-2DA3-4B24-8725-19BC22A7BE50}" type="datetime1">
              <a:rPr lang="en-US" smtClean="0"/>
              <a:t>3/28/2025</a:t>
            </a:fld>
            <a:endParaRPr lang="en-US"/>
          </a:p>
        </p:txBody>
      </p:sp>
      <p:sp>
        <p:nvSpPr>
          <p:cNvPr id="8" name="Footer Placeholder 7"/>
          <p:cNvSpPr>
            <a:spLocks noGrp="1"/>
          </p:cNvSpPr>
          <p:nvPr>
            <p:ph type="ftr" sz="quarter" idx="11"/>
          </p:nvPr>
        </p:nvSpPr>
        <p:spPr/>
        <p:txBody>
          <a:bodyPr/>
          <a:lstStyle/>
          <a:p>
            <a:r>
              <a:rPr lang="en-US"/>
              <a:t>Sample Footer Text</a:t>
            </a:r>
          </a:p>
        </p:txBody>
      </p:sp>
      <p:sp>
        <p:nvSpPr>
          <p:cNvPr id="9" name="Slide Number Placeholder 8"/>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8846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E237E6-0076-4915-A5A8-B7C11FA4F374}" type="datetime1">
              <a:rPr lang="en-US" smtClean="0"/>
              <a:t>3/28/2025</a:t>
            </a:fld>
            <a:endParaRPr lang="en-US"/>
          </a:p>
        </p:txBody>
      </p:sp>
      <p:sp>
        <p:nvSpPr>
          <p:cNvPr id="4" name="Footer Placeholder 3"/>
          <p:cNvSpPr>
            <a:spLocks noGrp="1"/>
          </p:cNvSpPr>
          <p:nvPr>
            <p:ph type="ftr" sz="quarter" idx="11"/>
          </p:nvPr>
        </p:nvSpPr>
        <p:spPr/>
        <p:txBody>
          <a:bodyPr/>
          <a:lstStyle/>
          <a:p>
            <a:r>
              <a:rPr lang="en-US"/>
              <a:t>Sample Footer Text</a:t>
            </a:r>
          </a:p>
        </p:txBody>
      </p:sp>
      <p:sp>
        <p:nvSpPr>
          <p:cNvPr id="5" name="Slide Number Placeholder 4"/>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820764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5F58F-C0B5-422A-8E5A-6B99E5D80F0A}" type="datetime1">
              <a:rPr lang="en-US" smtClean="0"/>
              <a:t>3/28/2025</a:t>
            </a:fld>
            <a:endParaRPr lang="en-US"/>
          </a:p>
        </p:txBody>
      </p:sp>
      <p:sp>
        <p:nvSpPr>
          <p:cNvPr id="3" name="Footer Placeholder 2"/>
          <p:cNvSpPr>
            <a:spLocks noGrp="1"/>
          </p:cNvSpPr>
          <p:nvPr>
            <p:ph type="ftr" sz="quarter" idx="11"/>
          </p:nvPr>
        </p:nvSpPr>
        <p:spPr/>
        <p:txBody>
          <a:bodyPr/>
          <a:lstStyle/>
          <a:p>
            <a:r>
              <a:rPr lang="en-US"/>
              <a:t>Sample Footer Text</a:t>
            </a:r>
          </a:p>
        </p:txBody>
      </p:sp>
      <p:sp>
        <p:nvSpPr>
          <p:cNvPr id="4" name="Slide Number Placeholder 3"/>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212428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65E655-9687-48DF-A33F-F8824CCCB5D1}" type="datetime1">
              <a:rPr lang="en-US" smtClean="0"/>
              <a:t>3/28/2025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75173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7FD56A-AAB8-4544-A495-D0645413C9E3}" type="datetime1">
              <a:rPr lang="en-US" smtClean="0"/>
              <a:t>3/28/2025</a:t>
            </a:fld>
            <a:endParaRPr lang="en-US"/>
          </a:p>
        </p:txBody>
      </p:sp>
      <p:sp>
        <p:nvSpPr>
          <p:cNvPr id="6" name="Footer Placeholder 5"/>
          <p:cNvSpPr>
            <a:spLocks noGrp="1"/>
          </p:cNvSpPr>
          <p:nvPr>
            <p:ph type="ftr" sz="quarter" idx="11"/>
          </p:nvPr>
        </p:nvSpPr>
        <p:spPr/>
        <p:txBody>
          <a:bodyPr/>
          <a:lstStyle/>
          <a:p>
            <a:r>
              <a:rPr lang="en-US"/>
              <a:t>Sample Footer Text</a:t>
            </a:r>
          </a:p>
        </p:txBody>
      </p:sp>
      <p:sp>
        <p:nvSpPr>
          <p:cNvPr id="7" name="Slide Number Placeholder 6"/>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989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3BAB95-8DA7-460B-B00A-7037C8394FB0}" type="datetime1">
              <a:rPr lang="en-US" smtClean="0"/>
              <a:pPr/>
              <a:t>3/28/2025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endParaRPr lang="en-US" dirty="0">
              <a:solidFill>
                <a:srgbClr val="FFFFFF"/>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1975876884"/>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re-hubs.uk/" TargetMode="External"/><Relationship Id="rId7" Type="http://schemas.openxmlformats.org/officeDocument/2006/relationships/image" Target="../media/image12.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tg.org.uk/about-us/work/e-learning-cours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reformingre.wordpress.com/2024/05/13/gwreiddio-gwerthoedd-mewn-ag/" TargetMode="External"/><Relationship Id="rId4" Type="http://schemas.openxmlformats.org/officeDocument/2006/relationships/hyperlink" Target="https://reformingre.wordpress.com/2024/05/13/embedding-the-values-into-r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logo with circles and dots&#10;&#10;Description automatically generated">
            <a:extLst>
              <a:ext uri="{FF2B5EF4-FFF2-40B4-BE49-F238E27FC236}">
                <a16:creationId xmlns:a16="http://schemas.microsoft.com/office/drawing/2014/main" id="{53ED6E65-395E-EFCC-323D-0E5AAFB2E2E3}"/>
              </a:ext>
            </a:extLst>
          </p:cNvPr>
          <p:cNvPicPr>
            <a:picLocks noChangeAspect="1"/>
          </p:cNvPicPr>
          <p:nvPr/>
        </p:nvPicPr>
        <p:blipFill rotWithShape="1">
          <a:blip r:embed="rId3">
            <a:extLst>
              <a:ext uri="{28A0092B-C50C-407E-A947-70E740481C1C}">
                <a14:useLocalDpi xmlns:a14="http://schemas.microsoft.com/office/drawing/2010/main" val="0"/>
              </a:ext>
            </a:extLst>
          </a:blip>
          <a:srcRect t="9091" r="19563"/>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0B7F98-FE02-F377-5BF9-E12ADDAEC0C1}"/>
              </a:ext>
            </a:extLst>
          </p:cNvPr>
          <p:cNvSpPr>
            <a:spLocks noGrp="1"/>
          </p:cNvSpPr>
          <p:nvPr>
            <p:ph type="ctrTitle"/>
          </p:nvPr>
        </p:nvSpPr>
        <p:spPr>
          <a:xfrm>
            <a:off x="477980" y="1122362"/>
            <a:ext cx="4023359" cy="4150677"/>
          </a:xfrm>
        </p:spPr>
        <p:txBody>
          <a:bodyPr anchor="b">
            <a:normAutofit/>
          </a:bodyPr>
          <a:lstStyle/>
          <a:p>
            <a:pPr algn="l"/>
            <a:r>
              <a:rPr lang="en-GB" sz="4100" b="1" dirty="0">
                <a:latin typeface="Congenial SemiBold" panose="020B0604020202020204" pitchFamily="2" charset="0"/>
              </a:rPr>
              <a:t>Making the most of Places of Interest</a:t>
            </a:r>
            <a:br>
              <a:rPr lang="en-GB" sz="4100" b="1" dirty="0">
                <a:latin typeface="Congenial SemiBold" panose="020B0604020202020204" pitchFamily="2" charset="0"/>
              </a:rPr>
            </a:br>
            <a:br>
              <a:rPr lang="en-GB" sz="4100" b="1" dirty="0">
                <a:latin typeface="Congenial SemiBold" panose="020B0604020202020204" pitchFamily="2" charset="0"/>
              </a:rPr>
            </a:br>
            <a:r>
              <a:rPr lang="en-GB" sz="4100" b="1" dirty="0">
                <a:latin typeface="Congenial SemiBold" panose="020B0604020202020204" pitchFamily="2" charset="0"/>
              </a:rPr>
              <a:t>Support for teachers of RE</a:t>
            </a:r>
          </a:p>
        </p:txBody>
      </p:sp>
      <p:sp>
        <p:nvSpPr>
          <p:cNvPr id="3" name="Subtitle 2">
            <a:extLst>
              <a:ext uri="{FF2B5EF4-FFF2-40B4-BE49-F238E27FC236}">
                <a16:creationId xmlns:a16="http://schemas.microsoft.com/office/drawing/2014/main" id="{1B01BDE7-594A-B016-F461-D471A3603E2B}"/>
              </a:ext>
            </a:extLst>
          </p:cNvPr>
          <p:cNvSpPr>
            <a:spLocks noGrp="1"/>
          </p:cNvSpPr>
          <p:nvPr>
            <p:ph type="subTitle" idx="1"/>
          </p:nvPr>
        </p:nvSpPr>
        <p:spPr>
          <a:xfrm>
            <a:off x="477980" y="4872922"/>
            <a:ext cx="4023359" cy="1208141"/>
          </a:xfrm>
        </p:spPr>
        <p:txBody>
          <a:bodyPr>
            <a:normAutofit/>
          </a:bodyPr>
          <a:lstStyle/>
          <a:p>
            <a:pPr algn="l"/>
            <a:endParaRPr lang="en-GB" sz="2000" dirty="0">
              <a:latin typeface="Congenial SemiBold" panose="02000503040000020004" pitchFamily="2" charset="0"/>
            </a:endParaRPr>
          </a:p>
          <a:p>
            <a:pPr algn="l"/>
            <a:endParaRPr lang="en-GB" sz="2000" dirty="0">
              <a:latin typeface="Congenial SemiBold" panose="02000503040000020004" pitchFamily="2" charset="0"/>
            </a:endParaRPr>
          </a:p>
          <a:p>
            <a:pPr algn="l"/>
            <a:endParaRPr lang="en-GB" sz="2000" dirty="0">
              <a:latin typeface="Congenial SemiBold" panose="02000503040000020004" pitchFamily="2" charset="0"/>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82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78BB8A-3BC9-1EF5-ED37-49F217CEE9B8}"/>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E309CC-C791-25C7-2932-22A1F4CB1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159101-B5AF-E752-7D96-B4D55ED24391}"/>
              </a:ext>
            </a:extLst>
          </p:cNvPr>
          <p:cNvSpPr>
            <a:spLocks noGrp="1"/>
          </p:cNvSpPr>
          <p:nvPr>
            <p:ph type="title"/>
          </p:nvPr>
        </p:nvSpPr>
        <p:spPr>
          <a:xfrm>
            <a:off x="645065" y="1117600"/>
            <a:ext cx="3796306" cy="3036389"/>
          </a:xfrm>
        </p:spPr>
        <p:txBody>
          <a:bodyPr anchor="t">
            <a:normAutofit/>
          </a:bodyPr>
          <a:lstStyle/>
          <a:p>
            <a:pPr>
              <a:spcAft>
                <a:spcPts val="800"/>
              </a:spcAft>
            </a:pPr>
            <a:r>
              <a:rPr lang="en-GB" b="1" kern="100" dirty="0">
                <a:effectLst/>
                <a:latin typeface="Aptos" panose="020B0004020202020204" pitchFamily="34" charset="0"/>
                <a:ea typeface="Aptos" panose="020B0004020202020204" pitchFamily="34" charset="0"/>
                <a:cs typeface="Times New Roman" panose="02020603050405020304" pitchFamily="18" charset="0"/>
              </a:rPr>
              <a:t>During the Visit</a:t>
            </a:r>
            <a:br>
              <a:rPr lang="en-GB" b="1" kern="100" dirty="0">
                <a:effectLst/>
                <a:latin typeface="Aptos" panose="020B0004020202020204" pitchFamily="34" charset="0"/>
                <a:ea typeface="Aptos" panose="020B0004020202020204" pitchFamily="34" charset="0"/>
                <a:cs typeface="Times New Roman" panose="02020603050405020304" pitchFamily="18" charset="0"/>
              </a:rPr>
            </a:b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5916BF2E-A3BB-FFA2-A11D-DF42964680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FBE09862-03DA-B9AD-4D45-D83F32D40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582A6562-B9F3-BCDD-68CA-18A192081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30FBC9C7-FD7B-0C66-17D8-0ABBC1385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FAC30242-9CC0-AD99-1DEF-CFDAEBDB24BB}"/>
              </a:ext>
            </a:extLst>
          </p:cNvPr>
          <p:cNvSpPr>
            <a:spLocks noGrp="1"/>
          </p:cNvSpPr>
          <p:nvPr>
            <p:ph idx="1"/>
          </p:nvPr>
        </p:nvSpPr>
        <p:spPr>
          <a:xfrm>
            <a:off x="4137891" y="782320"/>
            <a:ext cx="7409044" cy="5394643"/>
          </a:xfrm>
        </p:spPr>
        <p:txBody>
          <a:bodyPr anchor="t">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Ensure that the group arrives on time and know they must behave with courtesy throughout the visit. </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Greet your host warmly and express gratitude for their hospitality.</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Encourage active student participation by reminding them to ask thoughtful questions and engage respectfully. Model this behaviour as a teacher by being attentive and respectful yourself.</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While supervising students, ensure they follow the rules of the Place of </a:t>
            </a:r>
            <a:r>
              <a:rPr lang="en-GB" sz="2000" kern="100" dirty="0">
                <a:latin typeface="Aptos" panose="020B0004020202020204" pitchFamily="34" charset="0"/>
                <a:ea typeface="Aptos" panose="020B0004020202020204" pitchFamily="34" charset="0"/>
                <a:cs typeface="Times New Roman" panose="02020603050405020304" pitchFamily="18" charset="0"/>
              </a:rPr>
              <a:t>Interest/School Speaker requests</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If needed, quietly remind them of appropriate behaviour. It is not up to your hosts to manage your students.</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Sensitive use of taking photos – do we need to do this? (mobile phone use, no recording without commission – social media?).</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85132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17D5-4664-9591-08C7-2AF5C73A8F27}"/>
              </a:ext>
            </a:extLst>
          </p:cNvPr>
          <p:cNvSpPr>
            <a:spLocks noGrp="1"/>
          </p:cNvSpPr>
          <p:nvPr>
            <p:ph type="title"/>
          </p:nvPr>
        </p:nvSpPr>
        <p:spPr>
          <a:xfrm>
            <a:off x="495070" y="566801"/>
            <a:ext cx="4293059" cy="723520"/>
          </a:xfrm>
        </p:spPr>
        <p:txBody>
          <a:bodyPr anchor="t">
            <a:normAutofit/>
          </a:bodyPr>
          <a:lstStyle/>
          <a:p>
            <a:r>
              <a:rPr lang="en-GB" sz="3200" b="1" kern="100" dirty="0">
                <a:latin typeface="Aptos" panose="020B0004020202020204" pitchFamily="34" charset="0"/>
                <a:ea typeface="Aptos" panose="020B0004020202020204" pitchFamily="34" charset="0"/>
                <a:cs typeface="Times New Roman" panose="02020603050405020304" pitchFamily="18" charset="0"/>
              </a:rPr>
              <a:t>After the </a:t>
            </a:r>
            <a:r>
              <a:rPr lang="en-GB" sz="3200" b="1" kern="100" dirty="0">
                <a:effectLst/>
                <a:latin typeface="Aptos" panose="020B0004020202020204" pitchFamily="34" charset="0"/>
                <a:ea typeface="Aptos" panose="020B0004020202020204" pitchFamily="34" charset="0"/>
                <a:cs typeface="Times New Roman" panose="02020603050405020304" pitchFamily="18" charset="0"/>
              </a:rPr>
              <a:t>Visit</a:t>
            </a:r>
            <a:endParaRPr lang="en-GB" sz="3200" dirty="0">
              <a:solidFill>
                <a:schemeClr val="tx2"/>
              </a:solidFill>
              <a:latin typeface="Congenial SemiBold" panose="02000503040000020004" pitchFamily="2" charset="0"/>
            </a:endParaRPr>
          </a:p>
        </p:txBody>
      </p:sp>
      <p:sp>
        <p:nvSpPr>
          <p:cNvPr id="3" name="Content Placeholder 2">
            <a:extLst>
              <a:ext uri="{FF2B5EF4-FFF2-40B4-BE49-F238E27FC236}">
                <a16:creationId xmlns:a16="http://schemas.microsoft.com/office/drawing/2014/main" id="{6272D3D6-D887-91B1-8850-A1703D971A0A}"/>
              </a:ext>
            </a:extLst>
          </p:cNvPr>
          <p:cNvSpPr>
            <a:spLocks noGrp="1"/>
          </p:cNvSpPr>
          <p:nvPr>
            <p:ph idx="1"/>
          </p:nvPr>
        </p:nvSpPr>
        <p:spPr>
          <a:xfrm>
            <a:off x="355600" y="1290321"/>
            <a:ext cx="5740400" cy="5000878"/>
          </a:xfrm>
        </p:spPr>
        <p:txBody>
          <a:bodyPr anchor="b">
            <a:noAutofit/>
          </a:bodyPr>
          <a:lstStyle/>
          <a:p>
            <a:pPr>
              <a:lnSpc>
                <a:spcPct val="107000"/>
              </a:lnSpc>
              <a:spcAft>
                <a:spcPts val="800"/>
              </a:spcAf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Send a thank-you note to the Place of Interest, acknowledging the time and effort put into facilitating the visit. This helps foster positive relationships for future visits.</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Organise a debriefing lesson where students can reflect on what they learned. Discuss how the visit met the learning objectives and explore any new questions or insights.</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Encourage students to complete projects or assignments based on their experience. These could include research, presentations, or creative work that reflects what they learned during the visit.</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Contextualise learning so it is NOT stand alone!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My Students Don't Like Group Work">
            <a:extLst>
              <a:ext uri="{FF2B5EF4-FFF2-40B4-BE49-F238E27FC236}">
                <a16:creationId xmlns:a16="http://schemas.microsoft.com/office/drawing/2014/main" id="{AB989F7E-2BDE-7741-9C65-D2D1F91A71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48" r="30946"/>
          <a:stretch/>
        </p:blipFill>
        <p:spPr bwMode="auto">
          <a:xfrm>
            <a:off x="5867401" y="10"/>
            <a:ext cx="632414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10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FC485-8A5B-F20A-0FE5-E08E5BF9114B}"/>
              </a:ext>
            </a:extLst>
          </p:cNvPr>
          <p:cNvSpPr>
            <a:spLocks noGrp="1"/>
          </p:cNvSpPr>
          <p:nvPr>
            <p:ph type="title"/>
          </p:nvPr>
        </p:nvSpPr>
        <p:spPr>
          <a:xfrm>
            <a:off x="804672" y="798445"/>
            <a:ext cx="4803636" cy="1311664"/>
          </a:xfrm>
        </p:spPr>
        <p:txBody>
          <a:bodyPr anchor="b">
            <a:normAutofit/>
          </a:bodyPr>
          <a:lstStyle/>
          <a:p>
            <a:r>
              <a:rPr lang="en-GB" sz="3200" dirty="0">
                <a:solidFill>
                  <a:schemeClr val="tx2"/>
                </a:solidFill>
                <a:latin typeface="Congenial SemiBold" panose="02000503040000020004" pitchFamily="2" charset="0"/>
              </a:rPr>
              <a:t>Final Questions and </a:t>
            </a:r>
            <a:br>
              <a:rPr lang="en-GB" sz="3200" dirty="0">
                <a:solidFill>
                  <a:schemeClr val="tx2"/>
                </a:solidFill>
                <a:latin typeface="Congenial SemiBold" panose="02000503040000020004" pitchFamily="2" charset="0"/>
              </a:rPr>
            </a:br>
            <a:r>
              <a:rPr lang="en-GB" sz="3200" dirty="0">
                <a:solidFill>
                  <a:schemeClr val="tx2"/>
                </a:solidFill>
                <a:latin typeface="Congenial SemiBold" panose="02000503040000020004" pitchFamily="2" charset="0"/>
              </a:rPr>
              <a:t>Next Steps</a:t>
            </a:r>
          </a:p>
        </p:txBody>
      </p:sp>
      <p:sp>
        <p:nvSpPr>
          <p:cNvPr id="3" name="Content Placeholder 2">
            <a:extLst>
              <a:ext uri="{FF2B5EF4-FFF2-40B4-BE49-F238E27FC236}">
                <a16:creationId xmlns:a16="http://schemas.microsoft.com/office/drawing/2014/main" id="{AA06C1B1-FBFE-752A-674F-4B7D37E7D2F2}"/>
              </a:ext>
            </a:extLst>
          </p:cNvPr>
          <p:cNvSpPr>
            <a:spLocks noGrp="1"/>
          </p:cNvSpPr>
          <p:nvPr>
            <p:ph idx="1"/>
          </p:nvPr>
        </p:nvSpPr>
        <p:spPr>
          <a:xfrm>
            <a:off x="804672" y="2272143"/>
            <a:ext cx="5291328" cy="3788830"/>
          </a:xfrm>
        </p:spPr>
        <p:txBody>
          <a:bodyPr anchor="ctr">
            <a:normAutofit/>
          </a:bodyPr>
          <a:lstStyle/>
          <a:p>
            <a:r>
              <a:rPr lang="en-GB" sz="2000" dirty="0">
                <a:solidFill>
                  <a:schemeClr val="tx2"/>
                </a:solidFill>
              </a:rPr>
              <a:t>What have you learned from this  visit?</a:t>
            </a:r>
          </a:p>
          <a:p>
            <a:r>
              <a:rPr lang="en-GB" sz="2000" dirty="0">
                <a:solidFill>
                  <a:schemeClr val="tx2"/>
                </a:solidFill>
              </a:rPr>
              <a:t>Would you change anything for your  next visit?</a:t>
            </a:r>
          </a:p>
          <a:p>
            <a:r>
              <a:rPr lang="en-GB" sz="2000" dirty="0">
                <a:solidFill>
                  <a:schemeClr val="tx2"/>
                </a:solidFill>
              </a:rPr>
              <a:t>Where will you go next? (Drop down days/Panel discussions/Masterclass for colleagues?)</a:t>
            </a:r>
          </a:p>
          <a:p>
            <a:r>
              <a:rPr lang="en-GB" sz="2000" dirty="0">
                <a:solidFill>
                  <a:schemeClr val="tx2"/>
                </a:solidFill>
              </a:rPr>
              <a:t>Interfaith dialogue / multi-faith panels in school.</a:t>
            </a:r>
          </a:p>
          <a:p>
            <a:pPr marL="0" indent="0">
              <a:buNone/>
            </a:pPr>
            <a:endParaRPr lang="en-GB" sz="2000" dirty="0">
              <a:solidFill>
                <a:schemeClr val="tx2"/>
              </a:solidFill>
              <a:latin typeface="Congenial Light" panose="02000503040000020004" pitchFamily="2" charset="0"/>
            </a:endParaRPr>
          </a:p>
          <a:p>
            <a:pPr marL="0" indent="0">
              <a:buNone/>
            </a:pPr>
            <a:endParaRPr lang="en-GB" sz="2000" dirty="0">
              <a:solidFill>
                <a:schemeClr val="tx2"/>
              </a:solidFill>
              <a:latin typeface="Congenial Light" panose="02000503040000020004" pitchFamily="2" charset="0"/>
            </a:endParaRPr>
          </a:p>
        </p:txBody>
      </p:sp>
      <p:pic>
        <p:nvPicPr>
          <p:cNvPr id="2050" name="Picture 2" descr="75 Questions Thought-Provoking Questions To Make You Think">
            <a:extLst>
              <a:ext uri="{FF2B5EF4-FFF2-40B4-BE49-F238E27FC236}">
                <a16:creationId xmlns:a16="http://schemas.microsoft.com/office/drawing/2014/main" id="{4A82BB14-51FF-7CC9-B509-65D0069C44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49" r="22088" b="-2"/>
          <a:stretch/>
        </p:blipFill>
        <p:spPr bwMode="auto">
          <a:xfrm>
            <a:off x="6886803" y="770037"/>
            <a:ext cx="5298683" cy="6087963"/>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8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B3EC-1DA6-16D9-3863-4C9117C30418}"/>
              </a:ext>
            </a:extLst>
          </p:cNvPr>
          <p:cNvSpPr>
            <a:spLocks noGrp="1"/>
          </p:cNvSpPr>
          <p:nvPr>
            <p:ph type="title"/>
          </p:nvPr>
        </p:nvSpPr>
        <p:spPr>
          <a:xfrm>
            <a:off x="483411" y="784605"/>
            <a:ext cx="5199888" cy="2340864"/>
          </a:xfrm>
        </p:spPr>
        <p:txBody>
          <a:bodyPr anchor="b">
            <a:normAutofit fontScale="90000"/>
          </a:bodyPr>
          <a:lstStyle/>
          <a:p>
            <a:r>
              <a:rPr lang="en-GB" sz="3200" b="1" dirty="0">
                <a:latin typeface="+mn-lt"/>
              </a:rPr>
              <a:t>Thank You!  </a:t>
            </a:r>
            <a:r>
              <a:rPr lang="en-GB" sz="3200" b="1" dirty="0" err="1">
                <a:latin typeface="+mn-lt"/>
              </a:rPr>
              <a:t>Diolch</a:t>
            </a:r>
            <a:r>
              <a:rPr lang="en-GB" sz="3200" b="1" dirty="0">
                <a:latin typeface="+mn-lt"/>
              </a:rPr>
              <a:t>!</a:t>
            </a:r>
            <a:br>
              <a:rPr lang="en-GB" sz="2600" b="1" dirty="0">
                <a:latin typeface="+mn-lt"/>
              </a:rPr>
            </a:br>
            <a:br>
              <a:rPr lang="en-GB" sz="2600" dirty="0">
                <a:latin typeface="+mn-lt"/>
              </a:rPr>
            </a:br>
            <a:r>
              <a:rPr lang="en-GB" sz="2000" dirty="0">
                <a:latin typeface="+mn-lt"/>
              </a:rPr>
              <a:t>For all you do to promote quality Religious Education / Religion Values and Ethics through educational visits.</a:t>
            </a:r>
            <a:br>
              <a:rPr lang="en-GB" sz="2600" dirty="0">
                <a:latin typeface="+mn-lt"/>
              </a:rPr>
            </a:br>
            <a:br>
              <a:rPr lang="en-GB" sz="2600" b="1" dirty="0">
                <a:latin typeface="+mn-lt"/>
              </a:rPr>
            </a:br>
            <a:endParaRPr lang="en-GB" sz="2600" b="1" dirty="0">
              <a:latin typeface="+mn-lt"/>
            </a:endParaRPr>
          </a:p>
        </p:txBody>
      </p:sp>
      <p:sp>
        <p:nvSpPr>
          <p:cNvPr id="18" name="Content Placeholder 17">
            <a:extLst>
              <a:ext uri="{FF2B5EF4-FFF2-40B4-BE49-F238E27FC236}">
                <a16:creationId xmlns:a16="http://schemas.microsoft.com/office/drawing/2014/main" id="{4FDC455B-74EA-B118-5163-F9E61D0E19B8}"/>
              </a:ext>
            </a:extLst>
          </p:cNvPr>
          <p:cNvSpPr>
            <a:spLocks noGrp="1"/>
          </p:cNvSpPr>
          <p:nvPr>
            <p:ph idx="1"/>
          </p:nvPr>
        </p:nvSpPr>
        <p:spPr>
          <a:xfrm>
            <a:off x="438912" y="3342640"/>
            <a:ext cx="4837176" cy="2838704"/>
          </a:xfrm>
        </p:spPr>
        <p:txBody>
          <a:bodyPr>
            <a:normAutofit/>
          </a:bodyPr>
          <a:lstStyle/>
          <a:p>
            <a:pPr marL="0" indent="0">
              <a:buNone/>
            </a:pPr>
            <a:endParaRPr lang="en-US" sz="1800" b="1" dirty="0"/>
          </a:p>
          <a:p>
            <a:pPr marL="0" indent="0">
              <a:buNone/>
            </a:pPr>
            <a:r>
              <a:rPr lang="en-US" sz="2000" dirty="0"/>
              <a:t>RE Hubs leads can be emailed directly – you can find their email on each area’s page on the RE Hubs website:</a:t>
            </a:r>
          </a:p>
          <a:p>
            <a:pPr marL="0" indent="0">
              <a:buNone/>
            </a:pPr>
            <a:endParaRPr lang="en-US" sz="1800" b="1" dirty="0"/>
          </a:p>
          <a:p>
            <a:pPr marL="0" indent="0">
              <a:buNone/>
            </a:pPr>
            <a:r>
              <a:rPr lang="en-US" sz="3200" b="1" dirty="0">
                <a:hlinkClick r:id="rId3"/>
              </a:rPr>
              <a:t>www.re-hubs.uk</a:t>
            </a:r>
            <a:r>
              <a:rPr lang="en-US" sz="3200" b="1" dirty="0"/>
              <a:t> </a:t>
            </a:r>
          </a:p>
        </p:txBody>
      </p:sp>
      <p:pic>
        <p:nvPicPr>
          <p:cNvPr id="6" name="Graphic 5" descr="Address Book outline">
            <a:extLst>
              <a:ext uri="{FF2B5EF4-FFF2-40B4-BE49-F238E27FC236}">
                <a16:creationId xmlns:a16="http://schemas.microsoft.com/office/drawing/2014/main" id="{3C280FA8-F8C1-D036-71D1-02C25ADFDC6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1004" y="585216"/>
            <a:ext cx="2340864" cy="2340864"/>
          </a:xfrm>
          <a:prstGeom prst="rect">
            <a:avLst/>
          </a:prstGeom>
        </p:spPr>
      </p:pic>
      <p:pic>
        <p:nvPicPr>
          <p:cNvPr id="9" name="Graphic 8" descr="Email outline">
            <a:extLst>
              <a:ext uri="{FF2B5EF4-FFF2-40B4-BE49-F238E27FC236}">
                <a16:creationId xmlns:a16="http://schemas.microsoft.com/office/drawing/2014/main" id="{C46C03AA-FEB8-A672-9F68-9FE7F7202B8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367725" y="585216"/>
            <a:ext cx="2340864" cy="2340864"/>
          </a:xfrm>
          <a:prstGeom prst="rect">
            <a:avLst/>
          </a:prstGeom>
        </p:spPr>
      </p:pic>
      <p:pic>
        <p:nvPicPr>
          <p:cNvPr id="4" name="Content Placeholder 3">
            <a:extLst>
              <a:ext uri="{FF2B5EF4-FFF2-40B4-BE49-F238E27FC236}">
                <a16:creationId xmlns:a16="http://schemas.microsoft.com/office/drawing/2014/main" id="{FDFB31B4-95E9-A4F8-4CF9-19B6AD17D7A4}"/>
              </a:ext>
            </a:extLst>
          </p:cNvPr>
          <p:cNvPicPr>
            <a:picLocks noChangeAspect="1"/>
          </p:cNvPicPr>
          <p:nvPr/>
        </p:nvPicPr>
        <p:blipFill>
          <a:blip r:embed="rId8"/>
          <a:stretch>
            <a:fillRect/>
          </a:stretch>
        </p:blipFill>
        <p:spPr>
          <a:xfrm>
            <a:off x="6722604" y="3125469"/>
            <a:ext cx="4911070" cy="3057143"/>
          </a:xfrm>
          <a:prstGeom prst="rect">
            <a:avLst/>
          </a:prstGeom>
        </p:spPr>
      </p:pic>
    </p:spTree>
    <p:extLst>
      <p:ext uri="{BB962C8B-B14F-4D97-AF65-F5344CB8AC3E}">
        <p14:creationId xmlns:p14="http://schemas.microsoft.com/office/powerpoint/2010/main" val="341480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2" name="Rectangle 2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F08649C-23F3-AE0C-A590-BDDFBA91620D}"/>
              </a:ext>
            </a:extLst>
          </p:cNvPr>
          <p:cNvSpPr txBox="1"/>
          <p:nvPr/>
        </p:nvSpPr>
        <p:spPr>
          <a:xfrm>
            <a:off x="5656218" y="1463039"/>
            <a:ext cx="5542387" cy="4300447"/>
          </a:xfrm>
          <a:prstGeom prst="rect">
            <a:avLst/>
          </a:prstGeom>
        </p:spPr>
        <p:txBody>
          <a:bodyPr vert="horz" lIns="91440" tIns="45720" rIns="91440" bIns="45720" rtlCol="0" anchor="t">
            <a:normAutofit/>
          </a:bodyPr>
          <a:lstStyle/>
          <a:p>
            <a:pPr indent="-228600" defTabSz="914400">
              <a:lnSpc>
                <a:spcPct val="90000"/>
              </a:lnSpc>
              <a:spcAft>
                <a:spcPts val="800"/>
              </a:spcAft>
              <a:buFont typeface="Arial" panose="020B0604020202020204" pitchFamily="34" charset="0"/>
              <a:buChar char="•"/>
            </a:pPr>
            <a:r>
              <a:rPr lang="en-US" sz="2000" dirty="0">
                <a:effectLst/>
              </a:rPr>
              <a:t>Visiting a place of interest can be a transformative learning experience, helping students deepen their understanding of different </a:t>
            </a:r>
            <a:r>
              <a:rPr lang="en-US" sz="2000" dirty="0"/>
              <a:t>religions</a:t>
            </a:r>
            <a:r>
              <a:rPr lang="en-US" sz="2000" dirty="0">
                <a:effectLst/>
              </a:rPr>
              <a:t> and </a:t>
            </a:r>
            <a:r>
              <a:rPr lang="en-US" sz="2000" dirty="0"/>
              <a:t>worldviews</a:t>
            </a:r>
            <a:r>
              <a:rPr lang="en-US" sz="2000" dirty="0">
                <a:effectLst/>
              </a:rPr>
              <a:t>.</a:t>
            </a:r>
          </a:p>
          <a:p>
            <a:pPr indent="-228600" defTabSz="914400">
              <a:lnSpc>
                <a:spcPct val="90000"/>
              </a:lnSpc>
              <a:spcAft>
                <a:spcPts val="800"/>
              </a:spcAft>
              <a:buFont typeface="Arial" panose="020B0604020202020204" pitchFamily="34" charset="0"/>
              <a:buChar char="•"/>
            </a:pPr>
            <a:endParaRPr lang="en-US" sz="2000" dirty="0"/>
          </a:p>
          <a:p>
            <a:pPr indent="-228600" defTabSz="914400">
              <a:lnSpc>
                <a:spcPct val="90000"/>
              </a:lnSpc>
              <a:spcAft>
                <a:spcPts val="800"/>
              </a:spcAft>
              <a:buFont typeface="Arial" panose="020B0604020202020204" pitchFamily="34" charset="0"/>
              <a:buChar char="•"/>
            </a:pPr>
            <a:r>
              <a:rPr lang="en-US" sz="2000" dirty="0">
                <a:effectLst/>
              </a:rPr>
              <a:t>Careful planning is essential for a respectful and enriching visit.</a:t>
            </a:r>
          </a:p>
        </p:txBody>
      </p:sp>
      <p:sp>
        <p:nvSpPr>
          <p:cNvPr id="2" name="Rectangle 1" descr="Classroom">
            <a:extLst>
              <a:ext uri="{FF2B5EF4-FFF2-40B4-BE49-F238E27FC236}">
                <a16:creationId xmlns:a16="http://schemas.microsoft.com/office/drawing/2014/main" id="{5A6636F9-43CB-358B-01B8-FD9DC063ED94}"/>
              </a:ext>
            </a:extLst>
          </p:cNvPr>
          <p:cNvSpPr/>
          <p:nvPr/>
        </p:nvSpPr>
        <p:spPr>
          <a:xfrm>
            <a:off x="993395" y="587829"/>
            <a:ext cx="3110947" cy="3110947"/>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211296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0A85EB-12EF-392A-8A55-BBF6FA5D7849}"/>
              </a:ext>
            </a:extLst>
          </p:cNvPr>
          <p:cNvSpPr>
            <a:spLocks noGrp="1"/>
          </p:cNvSpPr>
          <p:nvPr>
            <p:ph type="title"/>
          </p:nvPr>
        </p:nvSpPr>
        <p:spPr>
          <a:xfrm>
            <a:off x="645065" y="1463040"/>
            <a:ext cx="3796306" cy="2690949"/>
          </a:xfrm>
        </p:spPr>
        <p:txBody>
          <a:bodyPr anchor="t">
            <a:normAutofit/>
          </a:bodyPr>
          <a:lstStyle/>
          <a:p>
            <a:pPr>
              <a:spcAft>
                <a:spcPts val="800"/>
              </a:spcAft>
            </a:pPr>
            <a:r>
              <a:rPr lang="en-GB" sz="4800" b="1" kern="100" dirty="0">
                <a:latin typeface="Aptos" panose="020B0004020202020204" pitchFamily="34" charset="0"/>
                <a:ea typeface="Aptos" panose="020B0004020202020204" pitchFamily="34" charset="0"/>
                <a:cs typeface="Times New Roman" panose="02020603050405020304" pitchFamily="18" charset="0"/>
              </a:rPr>
              <a:t>Determine</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95DB96-74D3-F063-4971-E986B603E51E}"/>
              </a:ext>
            </a:extLst>
          </p:cNvPr>
          <p:cNvSpPr>
            <a:spLocks noGrp="1"/>
          </p:cNvSpPr>
          <p:nvPr>
            <p:ph idx="1"/>
          </p:nvPr>
        </p:nvSpPr>
        <p:spPr>
          <a:xfrm>
            <a:off x="5656218" y="782321"/>
            <a:ext cx="5542387" cy="4981166"/>
          </a:xfrm>
        </p:spPr>
        <p:txBody>
          <a:bodyPr anchor="t">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How a visit to a Place of Interest will enrich your curriculum.</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What aspects of the Place of Interest you wish students to encounter/engage with? </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What key questions you want the visit to address/ answer?</a:t>
            </a:r>
          </a:p>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How this Place of Interest lies within the wider context of this religious or non-religious Worldview.</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Does this Place of Interest have sensitivities around contact between the sexes i.e. some faith leaders do not like to shake hands, some have separate areas for the two sexes to worship.</a:t>
            </a:r>
          </a:p>
          <a:p>
            <a:pPr marL="0" indent="0">
              <a:buNone/>
            </a:pPr>
            <a:endParaRPr lang="en-GB" sz="2000" dirty="0">
              <a:latin typeface="Congenial Light" panose="020F0502020204030204" pitchFamily="2" charset="0"/>
            </a:endParaRPr>
          </a:p>
        </p:txBody>
      </p:sp>
    </p:spTree>
    <p:extLst>
      <p:ext uri="{BB962C8B-B14F-4D97-AF65-F5344CB8AC3E}">
        <p14:creationId xmlns:p14="http://schemas.microsoft.com/office/powerpoint/2010/main" val="293038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F92F6AA-6FC9-8B3B-9678-717884A51E5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D20C0-200B-807A-97A1-27A0F0AE5DBE}"/>
              </a:ext>
            </a:extLst>
          </p:cNvPr>
          <p:cNvSpPr>
            <a:spLocks noGrp="1"/>
          </p:cNvSpPr>
          <p:nvPr>
            <p:ph type="title"/>
          </p:nvPr>
        </p:nvSpPr>
        <p:spPr>
          <a:xfrm>
            <a:off x="645065" y="1463040"/>
            <a:ext cx="3796306" cy="2690949"/>
          </a:xfrm>
        </p:spPr>
        <p:txBody>
          <a:bodyPr anchor="t">
            <a:normAutofit/>
          </a:bodyPr>
          <a:lstStyle/>
          <a:p>
            <a:pPr>
              <a:spcAft>
                <a:spcPts val="800"/>
              </a:spcAft>
            </a:pPr>
            <a:r>
              <a:rPr lang="en-GB" sz="4800" b="1" kern="100" dirty="0">
                <a:latin typeface="Aptos" panose="020B0004020202020204" pitchFamily="34" charset="0"/>
                <a:ea typeface="Aptos" panose="020B0004020202020204" pitchFamily="34" charset="0"/>
                <a:cs typeface="Times New Roman" panose="02020603050405020304" pitchFamily="18" charset="0"/>
              </a:rPr>
              <a:t>Remember</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87EA4DA-CBA8-F6FE-5FB8-76F1304A67B4}"/>
              </a:ext>
            </a:extLst>
          </p:cNvPr>
          <p:cNvSpPr>
            <a:spLocks noGrp="1"/>
          </p:cNvSpPr>
          <p:nvPr>
            <p:ph idx="1"/>
          </p:nvPr>
        </p:nvSpPr>
        <p:spPr>
          <a:xfrm>
            <a:off x="5086436" y="348674"/>
            <a:ext cx="6983354" cy="5771521"/>
          </a:xfrm>
        </p:spPr>
        <p:txBody>
          <a:bodyPr anchor="t">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Each Place of Interest or Schools Speaker will be one small part of a much wider Religion or Worldview. </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Religion and Worldview’s do not have to be taught in isolation: you may wish to combine one or more to compare.</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 Religion and Worldviews approach encourages students to be aware of the depth and diversity of belief.  This may involve investigations into traditions other than the ‘Big Six’* or </a:t>
            </a:r>
            <a:r>
              <a:rPr lang="en-GB" sz="2000" kern="100" dirty="0">
                <a:latin typeface="Aptos" panose="020B0004020202020204" pitchFamily="34" charset="0"/>
                <a:ea typeface="Aptos" panose="020B0004020202020204" pitchFamily="34" charset="0"/>
                <a:cs typeface="Times New Roman" panose="02020603050405020304" pitchFamily="18" charset="0"/>
              </a:rPr>
              <a:t>a non-religious worldview other than, for example, Humanism.</a:t>
            </a:r>
          </a:p>
          <a:p>
            <a:pPr marL="34290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For more information or support on the Religion and Worldviews approach you might  enrol on a FREE online Culham St Gabriels course here: </a:t>
            </a:r>
            <a:r>
              <a:rPr lang="en-GB" sz="2000" kern="100" dirty="0">
                <a:latin typeface="Aptos" panose="020B0004020202020204" pitchFamily="34" charset="0"/>
                <a:ea typeface="Aptos" panose="020B0004020202020204" pitchFamily="34" charset="0"/>
                <a:cs typeface="Times New Roman" panose="02020603050405020304" pitchFamily="18" charset="0"/>
                <a:hlinkClick r:id="rId3"/>
              </a:rPr>
              <a:t>https://www.cstg.org.uk/about-us/work/e-learning-courses/</a:t>
            </a: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r>
              <a:rPr lang="en-GB" sz="2000" kern="100" dirty="0">
                <a:latin typeface="Aptos" panose="020B0004020202020204" pitchFamily="34" charset="0"/>
                <a:ea typeface="Aptos" panose="020B0004020202020204" pitchFamily="34" charset="0"/>
                <a:cs typeface="Times New Roman" panose="02020603050405020304" pitchFamily="18" charset="0"/>
              </a:rPr>
              <a:t>RVE Blog </a:t>
            </a:r>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4"/>
              </a:rPr>
              <a:t>Embedding the ‘values’ into RE – Reforming RE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GB" sz="1800" dirty="0">
                <a:solidFill>
                  <a:srgbClr val="000000"/>
                </a:solidFill>
                <a:latin typeface="Aptos" panose="020B0004020202020204" pitchFamily="34" charset="0"/>
                <a:ea typeface="Times New Roman" panose="02020603050405020304" pitchFamily="18" charset="0"/>
                <a:cs typeface="Aptos" panose="020B0004020202020204" pitchFamily="34" charset="0"/>
                <a:hlinkClick r:id="rId5"/>
              </a:rPr>
              <a:t>      </a:t>
            </a:r>
            <a:r>
              <a:rPr lang="en-GB" sz="1800" u="sng"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Gwreiddio</a:t>
            </a:r>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 ‘</a:t>
            </a:r>
            <a:r>
              <a:rPr lang="en-GB" sz="1800" u="sng"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gwerthoedd</a:t>
            </a:r>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 </a:t>
            </a:r>
            <a:r>
              <a:rPr lang="en-GB" sz="1800" u="sng" dirty="0" err="1">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mewn</a:t>
            </a:r>
            <a:r>
              <a:rPr lang="en-GB" sz="18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5"/>
              </a:rPr>
              <a:t> AG – Reforming RE</a:t>
            </a:r>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342900" indent="-342900">
              <a:spcAft>
                <a:spcPts val="800"/>
              </a:spcAft>
              <a:buSzPts val="1000"/>
              <a:buFont typeface="Symbol" panose="05050102010706020507" pitchFamily="18" charset="2"/>
              <a:buChar char=""/>
              <a:tabLst>
                <a:tab pos="457200" algn="l"/>
              </a:tabLst>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marL="0" indent="0" algn="ctr">
              <a:spcAft>
                <a:spcPts val="800"/>
              </a:spcAft>
              <a:buSzPts val="1000"/>
              <a:buNone/>
              <a:tabLst>
                <a:tab pos="457200" algn="l"/>
              </a:tabLst>
            </a:pPr>
            <a:r>
              <a:rPr lang="en-GB" sz="1200" kern="100" dirty="0">
                <a:latin typeface="Aptos" panose="020B0004020202020204" pitchFamily="34" charset="0"/>
                <a:ea typeface="Aptos" panose="020B0004020202020204" pitchFamily="34" charset="0"/>
                <a:cs typeface="Times New Roman" panose="02020603050405020304" pitchFamily="18" charset="0"/>
              </a:rPr>
              <a:t>*Buddhism. Christianity, Judaism, Islam, Sanatana Dharma or Sikhi </a:t>
            </a:r>
          </a:p>
          <a:p>
            <a:pPr marL="342900" lvl="0" indent="-342900">
              <a:spcAft>
                <a:spcPts val="800"/>
              </a:spcAft>
              <a:buSzPts val="1000"/>
              <a:buFont typeface="Symbol" panose="05050102010706020507" pitchFamily="18" charset="2"/>
              <a:buChar char=""/>
              <a:tabLst>
                <a:tab pos="457200" algn="l"/>
              </a:tabLst>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0159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lasses on top of a book">
            <a:extLst>
              <a:ext uri="{FF2B5EF4-FFF2-40B4-BE49-F238E27FC236}">
                <a16:creationId xmlns:a16="http://schemas.microsoft.com/office/drawing/2014/main" id="{0AF000F5-E3F8-2345-41DF-A46161243AC2}"/>
              </a:ext>
            </a:extLst>
          </p:cNvPr>
          <p:cNvPicPr>
            <a:picLocks noChangeAspect="1"/>
          </p:cNvPicPr>
          <p:nvPr/>
        </p:nvPicPr>
        <p:blipFill rotWithShape="1">
          <a:blip r:embed="rId3"/>
          <a:srcRect r="6588" b="-1"/>
          <a:stretch/>
        </p:blipFill>
        <p:spPr>
          <a:xfrm>
            <a:off x="3037176" y="10"/>
            <a:ext cx="9154822" cy="6492865"/>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88B961-C702-FE0C-5631-9244FA41C2FB}"/>
              </a:ext>
            </a:extLst>
          </p:cNvPr>
          <p:cNvSpPr>
            <a:spLocks noGrp="1"/>
          </p:cNvSpPr>
          <p:nvPr>
            <p:ph type="title"/>
          </p:nvPr>
        </p:nvSpPr>
        <p:spPr>
          <a:xfrm>
            <a:off x="838200" y="365125"/>
            <a:ext cx="4627880" cy="864235"/>
          </a:xfrm>
        </p:spPr>
        <p:txBody>
          <a:bodyPr>
            <a:normAutofit/>
          </a:bodyPr>
          <a:lstStyle/>
          <a:p>
            <a:pPr>
              <a:lnSpc>
                <a:spcPct val="107000"/>
              </a:lnSpc>
              <a:spcAft>
                <a:spcPts val="800"/>
              </a:spcAft>
            </a:pPr>
            <a:r>
              <a:rPr lang="en-GB" sz="3200" b="1" kern="100" dirty="0">
                <a:effectLst/>
                <a:latin typeface="Aptos" panose="020B0004020202020204" pitchFamily="34" charset="0"/>
                <a:ea typeface="Aptos" panose="020B0004020202020204" pitchFamily="34" charset="0"/>
                <a:cs typeface="Times New Roman" panose="02020603050405020304" pitchFamily="18" charset="0"/>
              </a:rPr>
              <a:t>Make contact </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91C22B3-25E9-0156-C4DC-3FB5A5C33445}"/>
              </a:ext>
            </a:extLst>
          </p:cNvPr>
          <p:cNvSpPr>
            <a:spLocks noGrp="1"/>
          </p:cNvSpPr>
          <p:nvPr>
            <p:ph idx="1"/>
          </p:nvPr>
        </p:nvSpPr>
        <p:spPr>
          <a:xfrm>
            <a:off x="487680" y="1097280"/>
            <a:ext cx="6065520" cy="5039360"/>
          </a:xfrm>
        </p:spPr>
        <p:txBody>
          <a:bodyPr>
            <a:no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Use the RE Hubs website to identify the </a:t>
            </a:r>
            <a:r>
              <a:rPr lang="en-GB" sz="2000" kern="100" dirty="0">
                <a:latin typeface="Aptos" panose="020B0004020202020204" pitchFamily="34" charset="0"/>
                <a:ea typeface="Aptos" panose="020B0004020202020204" pitchFamily="34" charset="0"/>
                <a:cs typeface="Times New Roman" panose="02020603050405020304" pitchFamily="18" charset="0"/>
              </a:rPr>
              <a:t>best</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a:t>
            </a:r>
            <a:r>
              <a:rPr lang="en-GB" sz="2000" kern="100" dirty="0">
                <a:latin typeface="Aptos" panose="020B0004020202020204" pitchFamily="34" charset="0"/>
                <a:ea typeface="Aptos" panose="020B0004020202020204" pitchFamily="34" charset="0"/>
                <a:cs typeface="Times New Roman" panose="02020603050405020304" pitchFamily="18" charset="0"/>
              </a:rPr>
              <a:t>P</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lace of Interest for your needs.</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Remember your contact might be a religious leader, community member or an education lead. </a:t>
            </a:r>
            <a:r>
              <a:rPr lang="en-GB" sz="2000" kern="100" dirty="0">
                <a:latin typeface="Aptos" panose="020B0004020202020204" pitchFamily="34" charset="0"/>
                <a:ea typeface="Aptos" panose="020B0004020202020204" pitchFamily="34" charset="0"/>
                <a:cs typeface="Times New Roman" panose="02020603050405020304" pitchFamily="18" charset="0"/>
              </a:rPr>
              <a:t>Each will have different skills and knowledge.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If you are not sure ask!</a:t>
            </a:r>
          </a:p>
          <a:p>
            <a:pPr marL="342900" lvl="0" indent="-342900">
              <a:lnSpc>
                <a:spcPct val="107000"/>
              </a:lnSpc>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The School Speaker/Place of Interest may not have  formal structure for bookings: ensure they are aware of your need for a confirmed date and time. Ask for a  confirmation email and your speakers contact details.</a:t>
            </a:r>
          </a:p>
          <a:p>
            <a:pPr marL="342900" indent="-342900">
              <a:lnSpc>
                <a:spcPct val="107000"/>
              </a:lnSpc>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Review your request  – is what you are expecting from the Place of Interest/School Speaker practicable and reasonable?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GB" sz="200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759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Freeform: Shape 205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91B07F0C-629A-D4D5-FF75-0AE3C17DA6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2059" name="Arc 205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A85EB-12EF-392A-8A55-BBF6FA5D7849}"/>
              </a:ext>
            </a:extLst>
          </p:cNvPr>
          <p:cNvSpPr>
            <a:spLocks noGrp="1"/>
          </p:cNvSpPr>
          <p:nvPr>
            <p:ph type="title"/>
          </p:nvPr>
        </p:nvSpPr>
        <p:spPr>
          <a:xfrm>
            <a:off x="838201" y="479493"/>
            <a:ext cx="5257800" cy="1325563"/>
          </a:xfrm>
        </p:spPr>
        <p:txBody>
          <a:bodyPr>
            <a:normAutofit/>
          </a:bodyPr>
          <a:lstStyle/>
          <a:p>
            <a:pPr>
              <a:spcAft>
                <a:spcPts val="800"/>
              </a:spcAft>
            </a:pPr>
            <a:r>
              <a:rPr lang="en-GB" b="1" kern="100">
                <a:latin typeface="Aptos" panose="020B0004020202020204" pitchFamily="34" charset="0"/>
                <a:ea typeface="Aptos" panose="020B0004020202020204" pitchFamily="34" charset="0"/>
                <a:cs typeface="Times New Roman" panose="02020603050405020304" pitchFamily="18" charset="0"/>
              </a:rPr>
              <a:t>Brief your Contact</a:t>
            </a:r>
            <a:endParaRPr lang="en-GB"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3495DB96-74D3-F063-4971-E986B603E51E}"/>
              </a:ext>
            </a:extLst>
          </p:cNvPr>
          <p:cNvSpPr>
            <a:spLocks noGrp="1"/>
          </p:cNvSpPr>
          <p:nvPr>
            <p:ph idx="1"/>
          </p:nvPr>
        </p:nvSpPr>
        <p:spPr>
          <a:xfrm>
            <a:off x="619760" y="1984443"/>
            <a:ext cx="6035039" cy="4192520"/>
          </a:xfrm>
        </p:spPr>
        <p:txBody>
          <a:bodyPr>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Provide clear information:  on your role, your school and the purpose of the visit. </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Share </a:t>
            </a:r>
            <a:r>
              <a:rPr lang="en-GB" sz="2000" kern="100" dirty="0">
                <a:latin typeface="Aptos" panose="020B0004020202020204" pitchFamily="34" charset="0"/>
                <a:ea typeface="Aptos" panose="020B0004020202020204" pitchFamily="34" charset="0"/>
                <a:cs typeface="Times New Roman" panose="02020603050405020304" pitchFamily="18" charset="0"/>
              </a:rPr>
              <a:t>your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students' level of knowledge about the religion/worldview and how this visit aligns with your curriculum.</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Offer a range of dates for your visit.</a:t>
            </a:r>
            <a:r>
              <a:rPr lang="en-GB" sz="2000" kern="100" dirty="0">
                <a:latin typeface="Aptos" panose="020B0004020202020204" pitchFamily="34" charset="0"/>
                <a:ea typeface="Aptos" panose="020B0004020202020204" pitchFamily="34" charset="0"/>
                <a:cs typeface="Times New Roman" panose="02020603050405020304" pitchFamily="18" charset="0"/>
              </a:rPr>
              <a:t> Check these are not on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festival, or key worship, days when </a:t>
            </a:r>
            <a:r>
              <a:rPr lang="en-GB" sz="2000" kern="100" dirty="0">
                <a:latin typeface="Aptos" panose="020B0004020202020204" pitchFamily="34" charset="0"/>
                <a:ea typeface="Aptos" panose="020B0004020202020204" pitchFamily="34" charset="0"/>
                <a:cs typeface="Times New Roman" panose="02020603050405020304" pitchFamily="18" charset="0"/>
              </a:rPr>
              <a:t>your contact ma</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y not be available for visits.</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Ask about specific guidelines for visitors: dress codes, behaviour expectations, and any other requirements.  Ensure these are communicated to your students and accompanying adults before the visit.</a:t>
            </a:r>
          </a:p>
          <a:p>
            <a:pPr marL="0" indent="0">
              <a:buNone/>
            </a:pPr>
            <a:endParaRPr lang="en-GB" sz="2000" dirty="0">
              <a:latin typeface="Congenial Light" panose="020F0502020204030204" pitchFamily="2" charset="0"/>
            </a:endParaRPr>
          </a:p>
        </p:txBody>
      </p:sp>
    </p:spTree>
    <p:extLst>
      <p:ext uri="{BB962C8B-B14F-4D97-AF65-F5344CB8AC3E}">
        <p14:creationId xmlns:p14="http://schemas.microsoft.com/office/powerpoint/2010/main" val="130600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5EBA8-DB76-F96A-E7DF-43F73719B18A}"/>
              </a:ext>
            </a:extLst>
          </p:cNvPr>
          <p:cNvSpPr>
            <a:spLocks noGrp="1"/>
          </p:cNvSpPr>
          <p:nvPr>
            <p:ph type="title"/>
          </p:nvPr>
        </p:nvSpPr>
        <p:spPr>
          <a:xfrm>
            <a:off x="645065" y="1463040"/>
            <a:ext cx="3796306" cy="2690949"/>
          </a:xfrm>
        </p:spPr>
        <p:txBody>
          <a:bodyPr anchor="t">
            <a:normAutofit/>
          </a:bodyPr>
          <a:lstStyle/>
          <a:p>
            <a:r>
              <a:rPr lang="en-GB" sz="4800" b="1" dirty="0">
                <a:latin typeface="Aptos" panose="020B0004020202020204" pitchFamily="34" charset="0"/>
                <a:cs typeface="Times New Roman" panose="02020603050405020304" pitchFamily="18" charset="0"/>
              </a:rPr>
              <a:t>Get the details right</a:t>
            </a:r>
            <a:endParaRPr lang="en-GB" sz="4800" dirty="0">
              <a:latin typeface="Congenial SemiBold" panose="02000503040000020004" pitchFamily="2" charset="0"/>
            </a:endParaRP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0B3720-5F7F-D5A2-7C54-24436D4F44F6}"/>
              </a:ext>
            </a:extLst>
          </p:cNvPr>
          <p:cNvSpPr>
            <a:spLocks noGrp="1"/>
          </p:cNvSpPr>
          <p:nvPr>
            <p:ph idx="1"/>
          </p:nvPr>
        </p:nvSpPr>
        <p:spPr>
          <a:xfrm>
            <a:off x="5343374" y="701040"/>
            <a:ext cx="6295632" cy="5476239"/>
          </a:xfrm>
        </p:spPr>
        <p:txBody>
          <a:bodyPr anchor="t">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Discuss and confirm what the visit will entail - whether it's a guided tour, a talk by a community member, or a mix of activities. </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Ensure you understand the structure and duration of the visit.</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Finalise details: group size, accessibility for students with special needs</a:t>
            </a:r>
            <a:r>
              <a:rPr lang="en-GB" sz="2000" kern="100" dirty="0">
                <a:latin typeface="Aptos" panose="020B0004020202020204" pitchFamily="34" charset="0"/>
                <a:ea typeface="Aptos" panose="020B0004020202020204" pitchFamily="34" charset="0"/>
                <a:cs typeface="Times New Roman" panose="02020603050405020304" pitchFamily="18" charset="0"/>
              </a:rPr>
              <a:t> and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parking</a:t>
            </a:r>
            <a:r>
              <a:rPr lang="en-GB" sz="2000" kern="100" dirty="0">
                <a:latin typeface="Aptos" panose="020B0004020202020204" pitchFamily="34" charset="0"/>
                <a:ea typeface="Aptos" panose="020B0004020202020204" pitchFamily="34" charset="0"/>
                <a:cs typeface="Times New Roman" panose="02020603050405020304" pitchFamily="18" charset="0"/>
              </a:rPr>
              <a:t>.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 Confirm the arrival time and meeting point.</a:t>
            </a:r>
          </a:p>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Will the students be offered food/refreshments? Will these be suitable or are there, for example,  allergies to consider?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Some Places of Interest/School Speakers will request a fee, or a voluntary donation, to help cover their expenses. </a:t>
            </a:r>
            <a:r>
              <a:rPr lang="en-GB" sz="2000" kern="100" dirty="0">
                <a:latin typeface="Aptos" panose="020B0004020202020204" pitchFamily="34" charset="0"/>
                <a:ea typeface="Aptos" panose="020B0004020202020204" pitchFamily="34" charset="0"/>
                <a:cs typeface="Times New Roman" panose="02020603050405020304" pitchFamily="18" charset="0"/>
              </a:rPr>
              <a:t>There may be sensitivity around this.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Discuss this upfront and consider how </a:t>
            </a:r>
            <a:r>
              <a:rPr lang="en-GB" sz="2000" kern="100" dirty="0">
                <a:latin typeface="Aptos" panose="020B0004020202020204" pitchFamily="34" charset="0"/>
                <a:ea typeface="Aptos" panose="020B0004020202020204" pitchFamily="34" charset="0"/>
                <a:cs typeface="Times New Roman" panose="02020603050405020304" pitchFamily="18" charset="0"/>
              </a:rPr>
              <a:t>the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school might contribute.</a:t>
            </a:r>
          </a:p>
        </p:txBody>
      </p:sp>
    </p:spTree>
    <p:extLst>
      <p:ext uri="{BB962C8B-B14F-4D97-AF65-F5344CB8AC3E}">
        <p14:creationId xmlns:p14="http://schemas.microsoft.com/office/powerpoint/2010/main" val="189217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5EBA8-DB76-F96A-E7DF-43F73719B18A}"/>
              </a:ext>
            </a:extLst>
          </p:cNvPr>
          <p:cNvSpPr>
            <a:spLocks noGrp="1"/>
          </p:cNvSpPr>
          <p:nvPr>
            <p:ph type="title"/>
          </p:nvPr>
        </p:nvSpPr>
        <p:spPr>
          <a:xfrm>
            <a:off x="645065" y="1117600"/>
            <a:ext cx="3796306" cy="3036389"/>
          </a:xfrm>
        </p:spPr>
        <p:txBody>
          <a:bodyPr anchor="t">
            <a:normAutofit/>
          </a:bodyPr>
          <a:lstStyle/>
          <a:p>
            <a:pPr>
              <a:spcAft>
                <a:spcPts val="800"/>
              </a:spcAft>
            </a:pPr>
            <a:r>
              <a:rPr lang="en-GB" b="1" kern="100" dirty="0">
                <a:effectLst/>
                <a:latin typeface="Aptos" panose="020B0004020202020204" pitchFamily="34" charset="0"/>
                <a:ea typeface="Aptos" panose="020B0004020202020204" pitchFamily="34" charset="0"/>
                <a:cs typeface="Times New Roman" panose="02020603050405020304" pitchFamily="18" charset="0"/>
              </a:rPr>
              <a:t>Risk Assessment &amp; Guidance</a:t>
            </a:r>
            <a:br>
              <a:rPr lang="en-GB" b="1" kern="100" dirty="0">
                <a:effectLst/>
                <a:latin typeface="Aptos" panose="020B0004020202020204" pitchFamily="34" charset="0"/>
                <a:ea typeface="Aptos" panose="020B0004020202020204" pitchFamily="34" charset="0"/>
                <a:cs typeface="Times New Roman" panose="02020603050405020304" pitchFamily="18" charset="0"/>
              </a:rPr>
            </a:b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20" name="Rectangle 19">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0B3720-5F7F-D5A2-7C54-24436D4F44F6}"/>
              </a:ext>
            </a:extLst>
          </p:cNvPr>
          <p:cNvSpPr>
            <a:spLocks noGrp="1"/>
          </p:cNvSpPr>
          <p:nvPr>
            <p:ph idx="1"/>
          </p:nvPr>
        </p:nvSpPr>
        <p:spPr>
          <a:xfrm>
            <a:off x="5343374" y="587829"/>
            <a:ext cx="6295632" cy="5175657"/>
          </a:xfrm>
        </p:spPr>
        <p:txBody>
          <a:bodyPr anchor="t">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Before the visit, conduct a thorough risk assessment. Consider environmental factor</a:t>
            </a:r>
            <a:r>
              <a:rPr lang="en-GB" sz="2000" kern="100" dirty="0">
                <a:latin typeface="Aptos" panose="020B0004020202020204" pitchFamily="34" charset="0"/>
                <a:ea typeface="Aptos" panose="020B0004020202020204" pitchFamily="34" charset="0"/>
                <a:cs typeface="Times New Roman" panose="02020603050405020304" pitchFamily="18" charset="0"/>
              </a:rPr>
              <a:t>s and a</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ccessibility issues</a:t>
            </a:r>
          </a:p>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Some Places of Interest/School Speakers will have existing Risk Assessments or Guidance. Request these, but Safeguarding remains the responsibility of the school.</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Make sure you have contact information and a clear plan in case of an emergency. </a:t>
            </a:r>
            <a:r>
              <a:rPr lang="en-GB" sz="2000" kern="100" dirty="0">
                <a:latin typeface="Aptos" panose="020B0004020202020204" pitchFamily="34" charset="0"/>
                <a:ea typeface="Aptos" panose="020B0004020202020204" pitchFamily="34" charset="0"/>
                <a:cs typeface="Times New Roman" panose="02020603050405020304" pitchFamily="18" charset="0"/>
              </a:rPr>
              <a:t>Ensure you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share this with </a:t>
            </a:r>
            <a:r>
              <a:rPr lang="en-GB" sz="2000" kern="100" dirty="0">
                <a:latin typeface="Aptos" panose="020B0004020202020204" pitchFamily="34" charset="0"/>
                <a:ea typeface="Aptos" panose="020B0004020202020204" pitchFamily="34" charset="0"/>
                <a:cs typeface="Times New Roman" panose="02020603050405020304" pitchFamily="18" charset="0"/>
              </a:rPr>
              <a:t>your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school and accompanying adults. </a:t>
            </a:r>
          </a:p>
          <a:p>
            <a:pPr marL="342900" lvl="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Ensure Parents/Guardians are informed – this is an opportunity to promote your subject.</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indent="-342900">
              <a:spcAft>
                <a:spcPts val="800"/>
              </a:spcAft>
              <a:buSzPts val="1000"/>
              <a:buFont typeface="Symbol" panose="05050102010706020507" pitchFamily="18" charset="2"/>
              <a:buChar char=""/>
              <a:tabLst>
                <a:tab pos="457200" algn="l"/>
              </a:tabLst>
            </a:pPr>
            <a:r>
              <a:rPr lang="en-GB" sz="2000" kern="100" dirty="0">
                <a:latin typeface="Aptos" panose="020B0004020202020204" pitchFamily="34" charset="0"/>
                <a:ea typeface="Aptos" panose="020B0004020202020204" pitchFamily="34" charset="0"/>
                <a:cs typeface="Times New Roman" panose="02020603050405020304" pitchFamily="18" charset="0"/>
              </a:rPr>
              <a:t>Students MUST be always accompanied: they may not be left unsupervised in the Place or Interest or with a School Speaker.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64748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6" name="Freeform: Shape 104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C06919DA-53BB-CD87-1230-C424732AE3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9115" y="1545299"/>
            <a:ext cx="3851407" cy="385140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44" name="Arc 104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0A85EB-12EF-392A-8A55-BBF6FA5D7849}"/>
              </a:ext>
            </a:extLst>
          </p:cNvPr>
          <p:cNvSpPr>
            <a:spLocks noGrp="1"/>
          </p:cNvSpPr>
          <p:nvPr>
            <p:ph type="title"/>
          </p:nvPr>
        </p:nvSpPr>
        <p:spPr>
          <a:xfrm>
            <a:off x="838201" y="479493"/>
            <a:ext cx="5257800" cy="1325563"/>
          </a:xfrm>
        </p:spPr>
        <p:txBody>
          <a:bodyPr>
            <a:normAutofit/>
          </a:bodyPr>
          <a:lstStyle/>
          <a:p>
            <a:pPr>
              <a:spcAft>
                <a:spcPts val="800"/>
              </a:spcAft>
            </a:pPr>
            <a:r>
              <a:rPr lang="en-GB" b="1" kern="100" dirty="0">
                <a:effectLst/>
                <a:latin typeface="Aptos" panose="020B0004020202020204" pitchFamily="34" charset="0"/>
                <a:ea typeface="Aptos" panose="020B0004020202020204" pitchFamily="34" charset="0"/>
                <a:cs typeface="Times New Roman" panose="02020603050405020304" pitchFamily="18" charset="0"/>
              </a:rPr>
              <a:t>Prepare th</a:t>
            </a:r>
            <a:r>
              <a:rPr lang="en-GB" b="1" kern="100" dirty="0">
                <a:latin typeface="Aptos" panose="020B0004020202020204" pitchFamily="34" charset="0"/>
                <a:ea typeface="Aptos" panose="020B0004020202020204" pitchFamily="34" charset="0"/>
                <a:cs typeface="Times New Roman" panose="02020603050405020304" pitchFamily="18" charset="0"/>
              </a:rPr>
              <a:t>e</a:t>
            </a:r>
            <a:r>
              <a:rPr lang="en-GB" b="1" kern="100" dirty="0">
                <a:effectLst/>
                <a:latin typeface="Aptos" panose="020B0004020202020204" pitchFamily="34" charset="0"/>
                <a:ea typeface="Aptos" panose="020B0004020202020204" pitchFamily="34" charset="0"/>
                <a:cs typeface="Times New Roman" panose="02020603050405020304" pitchFamily="18" charset="0"/>
              </a:rPr>
              <a:t> Students</a:t>
            </a:r>
            <a:endParaRPr lang="en-GB"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495DB96-74D3-F063-4971-E986B603E51E}"/>
              </a:ext>
            </a:extLst>
          </p:cNvPr>
          <p:cNvSpPr>
            <a:spLocks noGrp="1"/>
          </p:cNvSpPr>
          <p:nvPr>
            <p:ph idx="1"/>
          </p:nvPr>
        </p:nvSpPr>
        <p:spPr>
          <a:xfrm>
            <a:off x="185056" y="1805056"/>
            <a:ext cx="7785926" cy="4371907"/>
          </a:xfrm>
        </p:spPr>
        <p:txBody>
          <a:bodyPr>
            <a:noAutofit/>
          </a:bodyPr>
          <a:lstStyle/>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Define what students should learn from the visit. Encourage respect and curiosity, preparing them for meaningful engagement.</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Go over expected etiquette, including dress codes (e.g., removing shoes, covering heads), language, and behaviour. Emphasize the importance of respecting religious practices and sacred spaces.</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Highlight the need for students to respect different worldviews. While they may not share the beliefs they will encounter, the focus is on learning and appreciation.</a:t>
            </a:r>
          </a:p>
          <a:p>
            <a:pPr marL="342900" lvl="0" indent="-342900">
              <a:spcAft>
                <a:spcPts val="800"/>
              </a:spcAft>
              <a:buSzPts val="1000"/>
              <a:buFont typeface="Symbol" panose="05050102010706020507" pitchFamily="18" charset="2"/>
              <a:buChar char=""/>
              <a:tabLst>
                <a:tab pos="457200" algn="l"/>
              </a:tabLst>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Encourage students to </a:t>
            </a:r>
            <a:r>
              <a:rPr lang="en-GB" sz="2000" kern="100" dirty="0">
                <a:latin typeface="Aptos" panose="020B0004020202020204" pitchFamily="34" charset="0"/>
                <a:ea typeface="Aptos" panose="020B0004020202020204" pitchFamily="34" charset="0"/>
                <a:cs typeface="Times New Roman" panose="02020603050405020304" pitchFamily="18" charset="0"/>
              </a:rPr>
              <a:t>suggest their own </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thoughtful and respectful questions. These questions should focus on what they are learning about the religion and be phrased with genuine curiosity. Within the RVE curriculum – you may want to match these to the ‘What matters statements’ and ‘progression step’.</a:t>
            </a:r>
          </a:p>
          <a:p>
            <a:pPr marL="0" indent="0">
              <a:buNone/>
            </a:pPr>
            <a:endParaRPr lang="en-GB" sz="2000" dirty="0">
              <a:latin typeface="Congenial Light" panose="020F0502020204030204" pitchFamily="2" charset="0"/>
            </a:endParaRPr>
          </a:p>
        </p:txBody>
      </p:sp>
    </p:spTree>
    <p:extLst>
      <p:ext uri="{BB962C8B-B14F-4D97-AF65-F5344CB8AC3E}">
        <p14:creationId xmlns:p14="http://schemas.microsoft.com/office/powerpoint/2010/main" val="18732453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73b27e0-01c4-4f87-b102-80b84383cdcd">
      <Terms xmlns="http://schemas.microsoft.com/office/infopath/2007/PartnerControls"/>
    </lcf76f155ced4ddcb4097134ff3c332f>
    <TaxCatchAll xmlns="964ac039-fb84-4828-997d-8bd1319d456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15B4EB2A8A0D645A5AFCE3097087483" ma:contentTypeVersion="15" ma:contentTypeDescription="Create a new document." ma:contentTypeScope="" ma:versionID="5c2433f8a2f207164f507d9de3e98591">
  <xsd:schema xmlns:xsd="http://www.w3.org/2001/XMLSchema" xmlns:xs="http://www.w3.org/2001/XMLSchema" xmlns:p="http://schemas.microsoft.com/office/2006/metadata/properties" xmlns:ns2="573b27e0-01c4-4f87-b102-80b84383cdcd" xmlns:ns3="964ac039-fb84-4828-997d-8bd1319d4565" targetNamespace="http://schemas.microsoft.com/office/2006/metadata/properties" ma:root="true" ma:fieldsID="c47d131b751f64f918fa9f57a0410e3f" ns2:_="" ns3:_="">
    <xsd:import namespace="573b27e0-01c4-4f87-b102-80b84383cdcd"/>
    <xsd:import namespace="964ac039-fb84-4828-997d-8bd1319d456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3b27e0-01c4-4f87-b102-80b84383c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6ce8de0-f3f0-4549-9e55-059b8c2a83d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4ac039-fb84-4828-997d-8bd1319d456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a93d195-8622-42f8-a85b-40dbf46cfe19}" ma:internalName="TaxCatchAll" ma:showField="CatchAllData" ma:web="964ac039-fb84-4828-997d-8bd1319d456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8C4CAC-EA58-4000-A351-D58F9A624A1E}">
  <ds:schemaRefs>
    <ds:schemaRef ds:uri="http://schemas.microsoft.com/sharepoint/v3/contenttype/forms"/>
  </ds:schemaRefs>
</ds:datastoreItem>
</file>

<file path=customXml/itemProps2.xml><?xml version="1.0" encoding="utf-8"?>
<ds:datastoreItem xmlns:ds="http://schemas.openxmlformats.org/officeDocument/2006/customXml" ds:itemID="{AA84DAE7-A054-4709-B89F-28316066E9E2}">
  <ds:schemaRefs>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964ac039-fb84-4828-997d-8bd1319d4565"/>
    <ds:schemaRef ds:uri="573b27e0-01c4-4f87-b102-80b84383cdcd"/>
  </ds:schemaRefs>
</ds:datastoreItem>
</file>

<file path=customXml/itemProps3.xml><?xml version="1.0" encoding="utf-8"?>
<ds:datastoreItem xmlns:ds="http://schemas.openxmlformats.org/officeDocument/2006/customXml" ds:itemID="{629608AC-58A8-47C0-AD1F-9894CD6B1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3b27e0-01c4-4f87-b102-80b84383cdcd"/>
    <ds:schemaRef ds:uri="964ac039-fb84-4828-997d-8bd1319d4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1659</TotalTime>
  <Words>1269</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Calibri</vt:lpstr>
      <vt:lpstr>Congenial Light</vt:lpstr>
      <vt:lpstr>Congenial SemiBold</vt:lpstr>
      <vt:lpstr>Symbol</vt:lpstr>
      <vt:lpstr>Office Theme</vt:lpstr>
      <vt:lpstr>Making the most of Places of Interest  Support for teachers of RE</vt:lpstr>
      <vt:lpstr>PowerPoint Presentation</vt:lpstr>
      <vt:lpstr>Determine</vt:lpstr>
      <vt:lpstr>Remember</vt:lpstr>
      <vt:lpstr>Make contact </vt:lpstr>
      <vt:lpstr>Brief your Contact</vt:lpstr>
      <vt:lpstr>Get the details right</vt:lpstr>
      <vt:lpstr>Risk Assessment &amp; Guidance </vt:lpstr>
      <vt:lpstr>Prepare the Students</vt:lpstr>
      <vt:lpstr>During the Visit </vt:lpstr>
      <vt:lpstr>After the Visit</vt:lpstr>
      <vt:lpstr>Final Questions and  Next Steps</vt:lpstr>
      <vt:lpstr>Thank You!  Diolch!  For all you do to promote quality Religious Education / Religion Values and Ethics through educational visits.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Speaker &amp; Places of Interest Refresher Training</dc:title>
  <dc:creator>Chris Allen</dc:creator>
  <cp:lastModifiedBy>Chris Allen</cp:lastModifiedBy>
  <cp:revision>20</cp:revision>
  <cp:lastPrinted>2025-02-28T07:57:35Z</cp:lastPrinted>
  <dcterms:created xsi:type="dcterms:W3CDTF">2023-12-18T09:14:27Z</dcterms:created>
  <dcterms:modified xsi:type="dcterms:W3CDTF">2025-03-28T13:05:43Z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0x010100315B4EB2A8A0D645A5AFCE3097087483</vt:lpwstr>
  </property>
</Properties>
</file>